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3" r:id="rId4"/>
    <p:sldId id="259" r:id="rId5"/>
    <p:sldId id="258" r:id="rId6"/>
    <p:sldId id="262" r:id="rId7"/>
    <p:sldId id="261" r:id="rId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56" autoAdjust="0"/>
  </p:normalViewPr>
  <p:slideViewPr>
    <p:cSldViewPr>
      <p:cViewPr varScale="1">
        <p:scale>
          <a:sx n="105" d="100"/>
          <a:sy n="105" d="100"/>
        </p:scale>
        <p:origin x="6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48680" y="179512"/>
            <a:ext cx="468052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373216" y="179512"/>
            <a:ext cx="93610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442F-BE82-4B5A-943A-0DA94ED29E59}" type="datetimeFigureOut">
              <a:rPr lang="de-DE" smtClean="0">
                <a:latin typeface="StoneSansITCStd Medium" pitchFamily="50" charset="0"/>
              </a:rPr>
              <a:t>16.01.2019</a:t>
            </a:fld>
            <a:endParaRPr lang="de-DE" dirty="0">
              <a:latin typeface="StoneSansITCStd Medium" pitchFamily="50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8680" y="8532440"/>
            <a:ext cx="482453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StoneSansITCStd Medium" pitchFamily="50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445224" y="8532440"/>
            <a:ext cx="86409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25BC-28D1-403A-9ED0-9FCD04001FB1}" type="slidenum">
              <a:rPr lang="de-DE" smtClean="0">
                <a:latin typeface="StoneSansITCStd Medium" pitchFamily="50" charset="0"/>
              </a:rPr>
              <a:t>‹Nr.›</a:t>
            </a:fld>
            <a:endParaRPr lang="de-DE"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40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196752" y="154360"/>
            <a:ext cx="439248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61248" y="154360"/>
            <a:ext cx="102758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5801EACB-8D12-49F2-9088-5A635C50DDBD}" type="datetimeFigureOut">
              <a:rPr lang="de-DE" smtClean="0"/>
              <a:pPr/>
              <a:t>16.01.2019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752" y="78296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96752" y="4345632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196752" y="8532440"/>
            <a:ext cx="453650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toneSansITCStd Medium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877272" y="8532440"/>
            <a:ext cx="81156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toneSansITCStd Medium" pitchFamily="50" charset="0"/>
              </a:defRPr>
            </a:lvl1pPr>
          </a:lstStyle>
          <a:p>
            <a:fld id="{272E3E51-A3F3-4FD4-9C75-1C612CCCCA5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50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toneSansITCStd Medium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ctrTitle"/>
          </p:nvPr>
        </p:nvSpPr>
        <p:spPr>
          <a:xfrm>
            <a:off x="506933" y="1409700"/>
            <a:ext cx="7737475" cy="1155700"/>
          </a:xfrm>
        </p:spPr>
        <p:txBody>
          <a:bodyPr/>
          <a:lstStyle>
            <a:lvl1pPr>
              <a:defRPr sz="3500" b="0">
                <a:solidFill>
                  <a:srgbClr val="008C4F"/>
                </a:solidFill>
              </a:defRPr>
            </a:lvl1pPr>
          </a:lstStyle>
          <a:p>
            <a:pPr lvl="0"/>
            <a:r>
              <a:rPr lang="de-DE" altLang="de-DE" noProof="0"/>
              <a:t>Mastertitelformat bearbeiten</a:t>
            </a:r>
            <a:endParaRPr lang="de-DE" altLang="de-DE" noProof="0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06933" y="2708696"/>
            <a:ext cx="7737475" cy="2376488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9858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479425" y="1783356"/>
            <a:ext cx="7923213" cy="45259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858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kaler Titel 1"/>
          <p:cNvSpPr>
            <a:spLocks noGrp="1"/>
          </p:cNvSpPr>
          <p:nvPr>
            <p:ph type="title" orient="vert"/>
          </p:nvPr>
        </p:nvSpPr>
        <p:spPr>
          <a:xfrm rot="10800000">
            <a:off x="467544" y="1124744"/>
            <a:ext cx="1979613" cy="511175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2555776" y="1124744"/>
            <a:ext cx="5791200" cy="5111750"/>
          </a:xfrm>
        </p:spPr>
        <p:txBody>
          <a:bodyPr vert="eaVert"/>
          <a:lstStyle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623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088211"/>
            <a:ext cx="2133600" cy="365125"/>
          </a:xfrm>
          <a:prstGeom prst="rect">
            <a:avLst/>
          </a:prstGeom>
        </p:spPr>
        <p:txBody>
          <a:bodyPr/>
          <a:lstStyle/>
          <a:p>
            <a:fld id="{911D8C60-1F2D-4436-BF53-22882F494404}" type="datetimeFigureOut">
              <a:rPr lang="de-DE" smtClean="0"/>
              <a:t>16.01.2019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08821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088211"/>
            <a:ext cx="1835224" cy="365125"/>
          </a:xfrm>
          <a:prstGeom prst="rect">
            <a:avLst/>
          </a:prstGeom>
        </p:spPr>
        <p:txBody>
          <a:bodyPr/>
          <a:lstStyle/>
          <a:p>
            <a:fld id="{83B23FF1-3F66-4904-91CE-1AE4A505062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309963"/>
          </a:xfrm>
        </p:spPr>
        <p:txBody>
          <a:bodyPr/>
          <a:lstStyle>
            <a:lvl1pPr marL="268288" indent="-268288">
              <a:defRPr/>
            </a:lvl1pPr>
            <a:lvl2pPr marL="536575" indent="-282575">
              <a:spcBef>
                <a:spcPts val="600"/>
              </a:spcBef>
              <a:defRPr/>
            </a:lvl2pPr>
            <a:lvl3pPr marL="804863" indent="-268288">
              <a:spcBef>
                <a:spcPts val="600"/>
              </a:spcBef>
              <a:defRPr/>
            </a:lvl3pPr>
            <a:lvl4pPr marL="1074738" indent="-269875">
              <a:spcBef>
                <a:spcPts val="600"/>
              </a:spcBef>
              <a:defRPr/>
            </a:lvl4pPr>
            <a:lvl5pPr marL="1343025" indent="-268288">
              <a:spcBef>
                <a:spcPts val="600"/>
              </a:spcBef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596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833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79425" y="1711325"/>
            <a:ext cx="3884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516438" y="1711325"/>
            <a:ext cx="3886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965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7544" y="1700808"/>
            <a:ext cx="3888432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544" y="2564904"/>
            <a:ext cx="3888432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99993" y="1700808"/>
            <a:ext cx="3888431" cy="7920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latin typeface="StoneSansITCStd SemiBold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99993" y="2564904"/>
            <a:ext cx="3888431" cy="374441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5950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82600" y="1125538"/>
            <a:ext cx="7899400" cy="5746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9322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12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3008313" cy="742404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692696"/>
            <a:ext cx="4813374" cy="554461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595933"/>
            <a:ext cx="3008313" cy="46413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06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5009728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661248"/>
            <a:ext cx="5486400" cy="72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1792288" y="82190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0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5"/>
          <p:cNvSpPr>
            <a:spLocks noChangeArrowheads="1"/>
          </p:cNvSpPr>
          <p:nvPr/>
        </p:nvSpPr>
        <p:spPr bwMode="auto">
          <a:xfrm>
            <a:off x="8583613" y="0"/>
            <a:ext cx="561975" cy="68580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7" name="Picture 59" descr="Logo_TUC_de_RG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9113" cy="5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477838" y="6415088"/>
            <a:ext cx="3887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A. Droste, A. Machmer, A. Mantel, J. Schwede</a:t>
            </a:r>
          </a:p>
          <a:p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Department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for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computer</a:t>
            </a:r>
            <a:r>
              <a:rPr lang="de-DE" altLang="de-DE" sz="1000" dirty="0">
                <a:solidFill>
                  <a:srgbClr val="808080"/>
                </a:solidFill>
                <a:latin typeface="StoneSansITCStd Medium" pitchFamily="50" charset="0"/>
              </a:rPr>
              <a:t> </a:t>
            </a:r>
            <a:r>
              <a:rPr lang="de-DE" altLang="de-DE" sz="1000" dirty="0" err="1">
                <a:solidFill>
                  <a:srgbClr val="808080"/>
                </a:solidFill>
                <a:latin typeface="StoneSansITCStd Medium" pitchFamily="50" charset="0"/>
              </a:rPr>
              <a:t>science</a:t>
            </a:r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4438650" y="6453336"/>
            <a:ext cx="39592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de-DE" noProof="0" dirty="0">
                <a:solidFill>
                  <a:srgbClr val="808080"/>
                </a:solidFill>
                <a:latin typeface="StoneSansITCStd Medium" pitchFamily="50" charset="0"/>
              </a:rPr>
              <a:t>	</a:t>
            </a:r>
            <a:r>
              <a:rPr lang="en-US" altLang="de-DE" sz="1000" noProof="0" dirty="0">
                <a:solidFill>
                  <a:srgbClr val="808080"/>
                </a:solidFill>
                <a:latin typeface="StoneSansITCStd Medium" pitchFamily="50" charset="0"/>
              </a:rPr>
              <a:t>Cooperation Systems – interim presentation</a:t>
            </a:r>
          </a:p>
        </p:txBody>
      </p:sp>
      <p:sp>
        <p:nvSpPr>
          <p:cNvPr id="13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125539"/>
            <a:ext cx="7899400" cy="5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5" name="Rectangle 5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11325"/>
            <a:ext cx="792321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endParaRPr lang="de-DE" altLang="de-DE" dirty="0"/>
          </a:p>
        </p:txBody>
      </p:sp>
      <p:sp>
        <p:nvSpPr>
          <p:cNvPr id="12" name="Text Box 44"/>
          <p:cNvSpPr txBox="1">
            <a:spLocks noChangeArrowheads="1"/>
          </p:cNvSpPr>
          <p:nvPr userDrawn="1"/>
        </p:nvSpPr>
        <p:spPr bwMode="auto">
          <a:xfrm>
            <a:off x="8640960" y="6567155"/>
            <a:ext cx="4675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fld id="{0DD27E2C-7E76-43A1-95B7-12A54070BC93}" type="slidenum">
              <a:rPr lang="de-DE" altLang="de-DE" sz="1000" smtClean="0">
                <a:solidFill>
                  <a:srgbClr val="808080"/>
                </a:solidFill>
                <a:latin typeface="StoneSansITCStd Medium" pitchFamily="50" charset="0"/>
              </a:rPr>
              <a:pPr algn="ctr">
                <a:spcBef>
                  <a:spcPct val="50000"/>
                </a:spcBef>
              </a:pPr>
              <a:t>‹Nr.›</a:t>
            </a:fld>
            <a:endParaRPr lang="de-DE" altLang="de-DE" sz="1000" dirty="0">
              <a:solidFill>
                <a:srgbClr val="808080"/>
              </a:solidFill>
              <a:latin typeface="StoneSansITCStd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6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StoneSansITCStd SemiBold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Clr>
          <a:srgbClr val="008C4F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536575" indent="-282575" algn="l" defTabSz="914400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2pPr>
      <a:lvl3pPr marL="804863" indent="-268288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071563" indent="-2286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StoneSansITCStd Medium" pitchFamily="50" charset="0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1165225" indent="-265113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StoneSansITCStd Medium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p4"/><Relationship Id="rId7" Type="http://schemas.openxmlformats.org/officeDocument/2006/relationships/image" Target="../media/image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.png"/><Relationship Id="rId4" Type="http://schemas.openxmlformats.org/officeDocument/2006/relationships/video" Target="../media/media5.mp4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ctrTitle"/>
          </p:nvPr>
        </p:nvSpPr>
        <p:spPr>
          <a:xfrm>
            <a:off x="506933" y="1409700"/>
            <a:ext cx="7737475" cy="1298996"/>
          </a:xfrm>
        </p:spPr>
        <p:txBody>
          <a:bodyPr/>
          <a:lstStyle/>
          <a:p>
            <a:r>
              <a:rPr lang="en-US" sz="2800" dirty="0"/>
              <a:t>Cooperation Systems – Interim presentation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Visual augmented reality manual support </a:t>
            </a:r>
            <a:r>
              <a:rPr lang="en-US" sz="2800" dirty="0"/>
              <a:t>	</a:t>
            </a:r>
          </a:p>
        </p:txBody>
      </p:sp>
      <p:sp>
        <p:nvSpPr>
          <p:cNvPr id="25" name="Untertitel 24"/>
          <p:cNvSpPr>
            <a:spLocks noGrp="1"/>
          </p:cNvSpPr>
          <p:nvPr>
            <p:ph type="subTitle" idx="1"/>
          </p:nvPr>
        </p:nvSpPr>
        <p:spPr>
          <a:xfrm>
            <a:off x="506933" y="2708696"/>
            <a:ext cx="7737475" cy="2664520"/>
          </a:xfrm>
        </p:spPr>
        <p:txBody>
          <a:bodyPr/>
          <a:lstStyle/>
          <a:p>
            <a:endParaRPr lang="de-DE" sz="2400" dirty="0"/>
          </a:p>
          <a:p>
            <a:r>
              <a:rPr lang="de-DE" sz="2400" dirty="0"/>
              <a:t>A. Droste, A. Machmer, A. Mantel, J. Schwede</a:t>
            </a:r>
          </a:p>
          <a:p>
            <a:endParaRPr lang="de-DE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Department for computer science</a:t>
            </a:r>
          </a:p>
          <a:p>
            <a:endParaRPr lang="en-US" sz="2400" dirty="0">
              <a:solidFill>
                <a:srgbClr val="808080"/>
              </a:solidFill>
            </a:endParaRPr>
          </a:p>
          <a:p>
            <a:r>
              <a:rPr lang="en-US" sz="2400" dirty="0">
                <a:solidFill>
                  <a:srgbClr val="808080"/>
                </a:solidFill>
              </a:rPr>
              <a:t>17</a:t>
            </a:r>
            <a:r>
              <a:rPr lang="en-US" sz="2400" baseline="30000" dirty="0">
                <a:solidFill>
                  <a:srgbClr val="808080"/>
                </a:solidFill>
              </a:rPr>
              <a:t>th</a:t>
            </a:r>
            <a:r>
              <a:rPr lang="en-US" sz="2400" dirty="0">
                <a:solidFill>
                  <a:srgbClr val="808080"/>
                </a:solidFill>
              </a:rPr>
              <a:t> of January 2019</a:t>
            </a:r>
          </a:p>
        </p:txBody>
      </p:sp>
    </p:spTree>
    <p:extLst>
      <p:ext uri="{BB962C8B-B14F-4D97-AF65-F5344CB8AC3E}">
        <p14:creationId xmlns:p14="http://schemas.microsoft.com/office/powerpoint/2010/main" val="70803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AR support for the collaborative usage of (operation) manuals</a:t>
            </a:r>
          </a:p>
          <a:p>
            <a:endParaRPr lang="en-US" altLang="de-DE" sz="2000" dirty="0"/>
          </a:p>
          <a:p>
            <a:r>
              <a:rPr lang="en-US" altLang="de-DE" sz="2000" dirty="0"/>
              <a:t>e.g. build your furniture together with additional complementary information</a:t>
            </a:r>
          </a:p>
          <a:p>
            <a:endParaRPr lang="en-US" altLang="de-DE" sz="2000" dirty="0"/>
          </a:p>
          <a:p>
            <a:r>
              <a:rPr lang="en-US" altLang="de-DE" sz="2000" dirty="0"/>
              <a:t>Supporting through Augmented Reality</a:t>
            </a:r>
          </a:p>
          <a:p>
            <a:endParaRPr lang="en-US" altLang="de-DE" sz="2000" dirty="0"/>
          </a:p>
          <a:p>
            <a:r>
              <a:rPr lang="en-US" altLang="de-DE" sz="2000" dirty="0"/>
              <a:t>Different roles possible but not necessary </a:t>
            </a:r>
          </a:p>
          <a:p>
            <a:pPr lvl="1"/>
            <a:r>
              <a:rPr lang="en-US" altLang="de-DE" sz="1800" dirty="0"/>
              <a:t>“Searcher”</a:t>
            </a:r>
          </a:p>
          <a:p>
            <a:pPr lvl="1"/>
            <a:r>
              <a:rPr lang="en-US" altLang="de-DE" sz="1800" dirty="0"/>
              <a:t>“Builder”</a:t>
            </a:r>
          </a:p>
          <a:p>
            <a:pPr lvl="1"/>
            <a:endParaRPr lang="en-US" altLang="de-DE" sz="2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(1/2) </a:t>
            </a:r>
            <a:r>
              <a:rPr lang="en-US"/>
              <a:t>–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866BEB-4D03-4CD6-804A-EECFA82EF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1671" y="5589240"/>
            <a:ext cx="2088081" cy="792088"/>
          </a:xfrm>
        </p:spPr>
        <p:txBody>
          <a:bodyPr/>
          <a:lstStyle/>
          <a:p>
            <a:pPr algn="ctr"/>
            <a:r>
              <a:rPr lang="en-US" sz="1600" dirty="0"/>
              <a:t>Marker for builder (show steps to assemble)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A0BF29-A0B6-4EFD-929F-0F045D7D8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71" y="3478632"/>
            <a:ext cx="2088081" cy="2088081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481C23C-0B1A-42F4-BDFE-5A1A05FC9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2600" y="5655038"/>
            <a:ext cx="2232096" cy="531959"/>
          </a:xfrm>
        </p:spPr>
        <p:txBody>
          <a:bodyPr/>
          <a:lstStyle/>
          <a:p>
            <a:pPr algn="ctr"/>
            <a:r>
              <a:rPr lang="en-US" sz="1600" dirty="0"/>
              <a:t>Marker for searcher (show next parts)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(2/2) – prototype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EAB77A7-D670-4D2D-AE84-D8B675B9F11D}"/>
              </a:ext>
            </a:extLst>
          </p:cNvPr>
          <p:cNvGrpSpPr/>
          <p:nvPr/>
        </p:nvGrpSpPr>
        <p:grpSpPr>
          <a:xfrm>
            <a:off x="482600" y="3473246"/>
            <a:ext cx="2232097" cy="2199659"/>
            <a:chOff x="5328158" y="2431199"/>
            <a:chExt cx="2232097" cy="219965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6EFFCCE-FE8B-448D-B3BE-7CC46EE6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8" y="3478056"/>
              <a:ext cx="2232096" cy="115280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144D174-FA1C-49DE-A568-7E2D880F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159" y="2431199"/>
              <a:ext cx="2232096" cy="1137239"/>
            </a:xfrm>
            <a:prstGeom prst="rect">
              <a:avLst/>
            </a:prstGeom>
          </p:spPr>
        </p:pic>
      </p:grpSp>
      <p:pic>
        <p:nvPicPr>
          <p:cNvPr id="11" name="innerSystemView_Modell">
            <a:hlinkClick r:id="" action="ppaction://media"/>
            <a:extLst>
              <a:ext uri="{FF2B5EF4-FFF2-40B4-BE49-F238E27FC236}">
                <a16:creationId xmlns:a16="http://schemas.microsoft.com/office/drawing/2014/main" id="{3EBD0927-1B68-4A37-8C58-AC00E1ABE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685" r="-3685"/>
          <a:stretch>
            <a:fillRect/>
          </a:stretch>
        </p:blipFill>
        <p:spPr>
          <a:xfrm>
            <a:off x="5150791" y="1778191"/>
            <a:ext cx="3510611" cy="1620000"/>
          </a:xfrm>
          <a:prstGeom prst="rect">
            <a:avLst/>
          </a:prstGeom>
        </p:spPr>
      </p:pic>
      <p:pic>
        <p:nvPicPr>
          <p:cNvPr id="13" name="innerSystemView_partList">
            <a:hlinkClick r:id="" action="ppaction://media"/>
            <a:extLst>
              <a:ext uri="{FF2B5EF4-FFF2-40B4-BE49-F238E27FC236}">
                <a16:creationId xmlns:a16="http://schemas.microsoft.com/office/drawing/2014/main" id="{D814956E-2CA5-4B46-A446-D457F300D0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3242" r="-3242"/>
          <a:stretch>
            <a:fillRect/>
          </a:stretch>
        </p:blipFill>
        <p:spPr>
          <a:xfrm>
            <a:off x="482600" y="1778191"/>
            <a:ext cx="3510611" cy="1620000"/>
          </a:xfrm>
          <a:prstGeom prst="rect">
            <a:avLst/>
          </a:prstGeom>
        </p:spPr>
      </p:pic>
      <p:pic>
        <p:nvPicPr>
          <p:cNvPr id="16" name="outerSystemView_slow">
            <a:hlinkClick r:id="" action="ppaction://media"/>
            <a:extLst>
              <a:ext uri="{FF2B5EF4-FFF2-40B4-BE49-F238E27FC236}">
                <a16:creationId xmlns:a16="http://schemas.microsoft.com/office/drawing/2014/main" id="{B23B50EA-97C3-4635-97D4-D0C5C256E3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89581" y="3601569"/>
            <a:ext cx="3564838" cy="20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2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3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597995"/>
          </a:xfrm>
        </p:spPr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Social interaction and coordination tool</a:t>
            </a:r>
          </a:p>
          <a:p>
            <a:r>
              <a:rPr lang="en-US" altLang="de-DE" sz="2000" dirty="0" err="1"/>
              <a:t>Roomware</a:t>
            </a:r>
            <a:endParaRPr lang="en-US" altLang="de-DE" sz="2000" dirty="0"/>
          </a:p>
          <a:p>
            <a:r>
              <a:rPr lang="en-US" altLang="de-DE" sz="2000" dirty="0"/>
              <a:t>Awareness</a:t>
            </a:r>
          </a:p>
          <a:p>
            <a:pPr lvl="1"/>
            <a:r>
              <a:rPr lang="en-US" altLang="de-DE" sz="1800" dirty="0"/>
              <a:t>All parties are always aware of the progress and the actual following task</a:t>
            </a:r>
          </a:p>
          <a:p>
            <a:r>
              <a:rPr lang="en-US" altLang="de-DE" sz="2000" dirty="0"/>
              <a:t>Synchronous bidirectional communication support</a:t>
            </a:r>
          </a:p>
          <a:p>
            <a:r>
              <a:rPr lang="en-US" altLang="de-DE" sz="2000" dirty="0"/>
              <a:t>Co-located (AR shared space)</a:t>
            </a:r>
          </a:p>
          <a:p>
            <a:pPr lvl="1"/>
            <a:r>
              <a:rPr lang="en-US" altLang="de-DE" sz="1800" dirty="0"/>
              <a:t>In general a symmetric system design (Exploring, working on the same content, build/assemble the furniture together (teamwork))</a:t>
            </a:r>
          </a:p>
          <a:p>
            <a:pPr lvl="1"/>
            <a:r>
              <a:rPr lang="en-US" altLang="de-DE" sz="1800" dirty="0"/>
              <a:t>Can also be used in an asymmetric scenario (Helper-Expert)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for this cooperation system</a:t>
            </a:r>
          </a:p>
        </p:txBody>
      </p:sp>
    </p:spTree>
    <p:extLst>
      <p:ext uri="{BB962C8B-B14F-4D97-AF65-F5344CB8AC3E}">
        <p14:creationId xmlns:p14="http://schemas.microsoft.com/office/powerpoint/2010/main" val="262423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9425" y="1711325"/>
            <a:ext cx="7923213" cy="4453979"/>
          </a:xfrm>
        </p:spPr>
        <p:txBody>
          <a:bodyPr/>
          <a:lstStyle/>
          <a:p>
            <a:r>
              <a:rPr lang="en-US" sz="2000" dirty="0"/>
              <a:t>user studies</a:t>
            </a:r>
          </a:p>
          <a:p>
            <a:pPr lvl="1"/>
            <a:r>
              <a:rPr lang="en-US" sz="1800" dirty="0"/>
              <a:t>Questionnaires (pre/post)</a:t>
            </a:r>
          </a:p>
          <a:p>
            <a:pPr lvl="2"/>
            <a:r>
              <a:rPr lang="en-US" sz="1600" dirty="0"/>
              <a:t>How do you feel supported? (with traditional paper manuals/with AR supported manuals)</a:t>
            </a:r>
          </a:p>
          <a:p>
            <a:pPr lvl="2"/>
            <a:r>
              <a:rPr lang="en-US" sz="1600" dirty="0"/>
              <a:t>Were you always aware of the tasks of you partner?</a:t>
            </a:r>
          </a:p>
          <a:p>
            <a:pPr lvl="2"/>
            <a:r>
              <a:rPr lang="en-US" sz="1600" dirty="0"/>
              <a:t>…  </a:t>
            </a:r>
          </a:p>
          <a:p>
            <a:pPr lvl="1"/>
            <a:r>
              <a:rPr lang="en-US" sz="1800" dirty="0"/>
              <a:t>Interviews</a:t>
            </a:r>
          </a:p>
          <a:p>
            <a:pPr lvl="2"/>
            <a:r>
              <a:rPr lang="en-US" sz="1600" dirty="0"/>
              <a:t>flexibility</a:t>
            </a:r>
            <a:endParaRPr lang="en-US" sz="2000" dirty="0"/>
          </a:p>
          <a:p>
            <a:r>
              <a:rPr lang="en-US" sz="2000" dirty="0"/>
              <a:t>Kirkpatrick Model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Reaction – Do the users need this support? 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Learning – Can users work better together to build their furniture?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(Transfer) – Can they use the knowledge with different manuals?</a:t>
            </a:r>
          </a:p>
          <a:p>
            <a:pPr marL="768350" lvl="1" indent="-514350">
              <a:buAutoNum type="arabicPeriod"/>
            </a:pPr>
            <a:r>
              <a:rPr lang="en-US" sz="1800" dirty="0"/>
              <a:t>(Results)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evaluation</a:t>
            </a:r>
          </a:p>
        </p:txBody>
      </p:sp>
    </p:spTree>
    <p:extLst>
      <p:ext uri="{BB962C8B-B14F-4D97-AF65-F5344CB8AC3E}">
        <p14:creationId xmlns:p14="http://schemas.microsoft.com/office/powerpoint/2010/main" val="17799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de-DE" sz="2000" dirty="0"/>
          </a:p>
          <a:p>
            <a:r>
              <a:rPr lang="en-US" altLang="de-DE" sz="2000" dirty="0"/>
              <a:t>transparency of bricks in </a:t>
            </a:r>
            <a:r>
              <a:rPr lang="en-US" altLang="de-DE" sz="2000" dirty="0" err="1"/>
              <a:t>modell</a:t>
            </a:r>
            <a:r>
              <a:rPr lang="en-US" altLang="de-DE" sz="2000" dirty="0"/>
              <a:t> to show progress (improve awareness)</a:t>
            </a:r>
          </a:p>
          <a:p>
            <a:pPr marL="0" indent="0">
              <a:buNone/>
            </a:pPr>
            <a:endParaRPr lang="en-US" altLang="de-DE" sz="2000" dirty="0"/>
          </a:p>
          <a:p>
            <a:r>
              <a:rPr lang="en-US" altLang="de-DE" sz="2000" dirty="0"/>
              <a:t>add properties of parts to list of next parts</a:t>
            </a:r>
            <a:endParaRPr lang="en-US" altLang="de-DE" sz="2200" dirty="0"/>
          </a:p>
          <a:p>
            <a:pPr lvl="1"/>
            <a:endParaRPr lang="en-US" altLang="de-DE" sz="2000" dirty="0"/>
          </a:p>
          <a:p>
            <a:r>
              <a:rPr lang="en-US" altLang="de-DE" sz="2000" dirty="0"/>
              <a:t>network manager improvements for collaborative task</a:t>
            </a:r>
          </a:p>
          <a:p>
            <a:pPr lvl="1"/>
            <a:r>
              <a:rPr lang="en-US" altLang="de-DE" sz="1800" dirty="0"/>
              <a:t>Synchronize tasks between users</a:t>
            </a:r>
            <a:endParaRPr lang="en-US" altLang="de-DE" sz="2000" dirty="0"/>
          </a:p>
          <a:p>
            <a:pPr lvl="2"/>
            <a:endParaRPr lang="en-US" altLang="de-DE" sz="1800" dirty="0"/>
          </a:p>
          <a:p>
            <a:endParaRPr lang="en-US" altLang="de-DE" sz="2400" dirty="0"/>
          </a:p>
          <a:p>
            <a:endParaRPr lang="en-US" altLang="de-DE" sz="2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improvements for the system</a:t>
            </a:r>
          </a:p>
        </p:txBody>
      </p:sp>
    </p:spTree>
    <p:extLst>
      <p:ext uri="{BB962C8B-B14F-4D97-AF65-F5344CB8AC3E}">
        <p14:creationId xmlns:p14="http://schemas.microsoft.com/office/powerpoint/2010/main" val="224960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866BEB-4D03-4CD6-804A-EECFA82EF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dirty="0"/>
              <a:t>Marker for builder (show steps to assemble)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A0BF29-A0B6-4EFD-929F-0F045D7D8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19" y="2434015"/>
            <a:ext cx="2088081" cy="2088081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481C23C-0B1A-42F4-BDFE-5A1A05FC9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1800" dirty="0"/>
              <a:t>Marker for searcher (show next parts)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cooperation system (2/2)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C24A96A-69BD-4718-B034-FA524F75ED50}"/>
              </a:ext>
            </a:extLst>
          </p:cNvPr>
          <p:cNvGrpSpPr/>
          <p:nvPr/>
        </p:nvGrpSpPr>
        <p:grpSpPr>
          <a:xfrm>
            <a:off x="5328158" y="2431199"/>
            <a:ext cx="2232097" cy="2199659"/>
            <a:chOff x="4860081" y="2447141"/>
            <a:chExt cx="3168252" cy="31222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6EFFCCE-FE8B-448D-B3BE-7CC46EE6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81" y="3933056"/>
              <a:ext cx="3168251" cy="163629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144D174-FA1C-49DE-A568-7E2D880F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82" y="2447141"/>
              <a:ext cx="3168251" cy="1614204"/>
            </a:xfrm>
            <a:prstGeom prst="rect">
              <a:avLst/>
            </a:prstGeom>
          </p:spPr>
        </p:pic>
      </p:grpSp>
      <p:pic>
        <p:nvPicPr>
          <p:cNvPr id="2" name="Markerfunctiondemo_Modellmarker">
            <a:hlinkClick r:id="" action="ppaction://media"/>
            <a:extLst>
              <a:ext uri="{FF2B5EF4-FFF2-40B4-BE49-F238E27FC236}">
                <a16:creationId xmlns:a16="http://schemas.microsoft.com/office/drawing/2014/main" id="{FEFAEDAB-6BFF-4C1D-BF7D-D67B824CE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560" y="4682136"/>
            <a:ext cx="3600400" cy="1770196"/>
          </a:xfrm>
          <a:prstGeom prst="rect">
            <a:avLst/>
          </a:prstGeom>
        </p:spPr>
      </p:pic>
      <p:pic>
        <p:nvPicPr>
          <p:cNvPr id="8" name="Markerfunctiondemo_full">
            <a:hlinkClick r:id="" action="ppaction://media"/>
            <a:extLst>
              <a:ext uri="{FF2B5EF4-FFF2-40B4-BE49-F238E27FC236}">
                <a16:creationId xmlns:a16="http://schemas.microsoft.com/office/drawing/2014/main" id="{C6387651-50FC-4EF5-90A0-7CA364BAA3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4008" y="4682136"/>
            <a:ext cx="3602441" cy="17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7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_tuc_vorlage_tes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Unicode MS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TU-Clausthal-Powerpoint4zu3-stone</Template>
  <TotalTime>0</TotalTime>
  <Words>310</Words>
  <Application>Microsoft Office PowerPoint</Application>
  <PresentationFormat>Bildschirmpräsentation (4:3)</PresentationFormat>
  <Paragraphs>56</Paragraphs>
  <Slides>7</Slides>
  <Notes>0</Notes>
  <HiddenSlides>1</HiddenSlides>
  <MMClips>5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Arial</vt:lpstr>
      <vt:lpstr>Arial Unicode MS</vt:lpstr>
      <vt:lpstr>StoneSansITCStd Medium</vt:lpstr>
      <vt:lpstr>StoneSansITCStd SemiBold</vt:lpstr>
      <vt:lpstr>Symbol</vt:lpstr>
      <vt:lpstr>Wingdings</vt:lpstr>
      <vt:lpstr>en_tuc_vorlage_test</vt:lpstr>
      <vt:lpstr>Cooperation Systems – Interim presentation  Visual augmented reality manual support  </vt:lpstr>
      <vt:lpstr>Our cooperation system (1/2) – idea</vt:lpstr>
      <vt:lpstr>Our cooperation system (2/2) – prototype</vt:lpstr>
      <vt:lpstr>Concepts for this cooperation system</vt:lpstr>
      <vt:lpstr>Plan for evaluation</vt:lpstr>
      <vt:lpstr>Planned improvements for the system</vt:lpstr>
      <vt:lpstr>Our cooperation system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des Vortrages </dc:title>
  <dc:creator>Aaron-Spectre</dc:creator>
  <cp:lastModifiedBy>Aaron-Spectre</cp:lastModifiedBy>
  <cp:revision>120</cp:revision>
  <dcterms:created xsi:type="dcterms:W3CDTF">2018-12-24T12:45:46Z</dcterms:created>
  <dcterms:modified xsi:type="dcterms:W3CDTF">2019-01-16T21:26:11Z</dcterms:modified>
</cp:coreProperties>
</file>